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0"/>
  </p:notesMasterIdLst>
  <p:sldIdLst>
    <p:sldId id="287" r:id="rId2"/>
    <p:sldId id="304" r:id="rId3"/>
    <p:sldId id="278" r:id="rId4"/>
    <p:sldId id="296" r:id="rId5"/>
    <p:sldId id="305" r:id="rId6"/>
    <p:sldId id="307" r:id="rId7"/>
    <p:sldId id="308" r:id="rId8"/>
    <p:sldId id="297" r:id="rId9"/>
    <p:sldId id="298" r:id="rId10"/>
    <p:sldId id="299" r:id="rId11"/>
    <p:sldId id="310" r:id="rId12"/>
    <p:sldId id="311" r:id="rId13"/>
    <p:sldId id="300" r:id="rId14"/>
    <p:sldId id="312" r:id="rId15"/>
    <p:sldId id="301" r:id="rId16"/>
    <p:sldId id="309" r:id="rId17"/>
    <p:sldId id="303"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p:restoredTop sz="94681"/>
  </p:normalViewPr>
  <p:slideViewPr>
    <p:cSldViewPr snapToGrid="0">
      <p:cViewPr>
        <p:scale>
          <a:sx n="170" d="100"/>
          <a:sy n="170" d="100"/>
        </p:scale>
        <p:origin x="472" y="16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5D084FC3-B70D-0A4F-989E-55AABB696296}">
      <dgm:prSet phldrT="[Text]"/>
      <dgm:spPr/>
      <dgm:t>
        <a:bodyPr/>
        <a:lstStyle/>
        <a:p>
          <a:r>
            <a:rPr lang="en-US" dirty="0" err="1"/>
            <a:t>MaterialApp</a:t>
          </a:r>
          <a:endParaRPr lang="en-US" dirty="0"/>
        </a:p>
      </dgm:t>
    </dgm:pt>
    <dgm:pt modelId="{753E4C6E-A3B5-E047-B27C-209EC755EFD1}" type="parTrans" cxnId="{078587D6-E12E-7847-8244-05DA39D4447F}">
      <dgm:prSet/>
      <dgm:spPr/>
      <dgm:t>
        <a:bodyPr/>
        <a:lstStyle/>
        <a:p>
          <a:endParaRPr lang="en-US"/>
        </a:p>
      </dgm:t>
    </dgm:pt>
    <dgm:pt modelId="{03A57DD3-1AD0-EE49-812F-7A1ACB497671}" type="sibTrans" cxnId="{078587D6-E12E-7847-8244-05DA39D4447F}">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9FEA6930-B1DA-4043-9199-B712B0B5B516}" type="pres">
      <dgm:prSet presAssocID="{753E4C6E-A3B5-E047-B27C-209EC755EFD1}" presName="Name19" presStyleLbl="parChTrans1D3" presStyleIdx="0" presStyleCnt="1"/>
      <dgm:spPr/>
    </dgm:pt>
    <dgm:pt modelId="{E7A6415E-7BC0-F646-94A3-9708332224EA}" type="pres">
      <dgm:prSet presAssocID="{5D084FC3-B70D-0A4F-989E-55AABB696296}" presName="Name21" presStyleCnt="0"/>
      <dgm:spPr/>
    </dgm:pt>
    <dgm:pt modelId="{ED586E82-FAE9-7C43-94C2-F36B4657A133}" type="pres">
      <dgm:prSet presAssocID="{5D084FC3-B70D-0A4F-989E-55AABB696296}" presName="level2Shape" presStyleLbl="node3" presStyleIdx="0" presStyleCnt="1" custScaleX="190149"/>
      <dgm:spPr/>
    </dgm:pt>
    <dgm:pt modelId="{7A073A29-415F-8642-B243-4FD06E6CE9BD}" type="pres">
      <dgm:prSet presAssocID="{5D084FC3-B70D-0A4F-989E-55AABB696296}" presName="hierChild3" presStyleCnt="0"/>
      <dgm:spPr/>
    </dgm:pt>
    <dgm:pt modelId="{4AF91093-DAD2-F246-B3E1-2D020593AB1E}" type="pres">
      <dgm:prSet presAssocID="{83EE90EA-E0D3-6245-98C9-424CC47EBF16}" presName="Name19" presStyleLbl="parChTrans1D4" presStyleIdx="0" presStyleCnt="5"/>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4" presStyleIdx="0" presStyleCnt="5"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1" presStyleCnt="5"/>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1" presStyleCnt="5"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2" presStyleCnt="5"/>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2" presStyleCnt="5"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3" presStyleCnt="5"/>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3" presStyleCnt="5"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4" presStyleCnt="5"/>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4" presStyleCnt="5"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C9FE2614-52CD-3A40-AC19-7F39359E50CD}" type="presOf" srcId="{71AB8C06-13E0-CD41-A75C-8ED03567005E}" destId="{53FBEB53-AB7C-554B-8F05-7062A48A746A}" srcOrd="0" destOrd="0" presId="urn:microsoft.com/office/officeart/2005/8/layout/hierarchy6"/>
    <dgm:cxn modelId="{CC3A0A31-0AF9-B64D-A954-124EBCF50DC4}" type="presOf" srcId="{D4EDF318-0B00-D84A-8C42-1ABDBD0E34B8}" destId="{A81CA55E-075A-8F4B-BFF7-AC1DA04FD348}" srcOrd="0" destOrd="0" presId="urn:microsoft.com/office/officeart/2005/8/layout/hierarchy6"/>
    <dgm:cxn modelId="{5ED83D3B-055A-0845-9E15-6C3A1672B921}" type="presOf" srcId="{1E7B9C65-E09D-6549-B71D-C7C2AD890ED5}" destId="{41C80B3E-4FBF-7344-8795-47F5F9180030}"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D3B0CD3E-F7E4-C743-A13C-B5BAD7C1F923}" srcId="{1E7B9C65-E09D-6549-B71D-C7C2AD890ED5}" destId="{41298472-FD56-5347-8A9A-64B4C0319BDA}" srcOrd="1" destOrd="0" parTransId="{71AB8C06-13E0-CD41-A75C-8ED03567005E}" sibTransId="{3DA94705-150C-2343-B2C1-6F3779081373}"/>
    <dgm:cxn modelId="{833E5853-6F10-ED40-AF84-579E57A96C1C}" type="presOf" srcId="{2EE5761A-D65A-4840-BFDC-D89EA252D2D8}" destId="{5F9B1BB9-9EA2-AF45-BB7F-AF0350B1FD02}"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1F402869-16CD-4544-B3AC-A3361AFB2E32}" type="presOf" srcId="{A87A3DDA-C6F6-6D44-B806-C2812A966A15}" destId="{6326D345-C9F6-3E41-AEE8-EAC61A5BE21A}" srcOrd="0" destOrd="0" presId="urn:microsoft.com/office/officeart/2005/8/layout/hierarchy6"/>
    <dgm:cxn modelId="{5BDB1B6F-2689-874D-94AB-ED83E43DFAFA}" type="presOf" srcId="{41298472-FD56-5347-8A9A-64B4C0319BDA}" destId="{D27A26B8-649E-8543-9CAE-9926DD40DF81}"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EC6FB47D-5401-2945-8BE6-CD35E5EE60C3}" type="presOf" srcId="{753E4C6E-A3B5-E047-B27C-209EC755EFD1}" destId="{9FEA6930-B1DA-4043-9199-B712B0B5B516}" srcOrd="0" destOrd="0" presId="urn:microsoft.com/office/officeart/2005/8/layout/hierarchy6"/>
    <dgm:cxn modelId="{A81C2690-0AE4-7E4E-A785-7297851F7873}" type="presOf" srcId="{62D1503C-A301-2D40-B3A2-002DCE254569}" destId="{3F55B36E-99D3-CA45-A5BE-45DAEA3C5873}" srcOrd="0" destOrd="0" presId="urn:microsoft.com/office/officeart/2005/8/layout/hierarchy6"/>
    <dgm:cxn modelId="{197D3D9A-8CF8-5A41-9ACC-0B8BDCD0DF2A}" srcId="{5D084FC3-B70D-0A4F-989E-55AABB696296}" destId="{1E7B9C65-E09D-6549-B71D-C7C2AD890ED5}" srcOrd="0" destOrd="0" parTransId="{83EE90EA-E0D3-6245-98C9-424CC47EBF16}" sibTransId="{C807593A-4C25-D24D-B3D5-C1384043C6A6}"/>
    <dgm:cxn modelId="{7E43EF9F-E081-2D4A-A557-A27A12D1CBF6}" type="presOf" srcId="{5CFE032E-3D88-3547-AD04-4406B907B78C}" destId="{16D5582F-5462-9D4C-ACD9-F1057D63A28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2F80A9C3-C000-2E45-95A3-1A12FEFDF2DE}" type="presOf" srcId="{83EE90EA-E0D3-6245-98C9-424CC47EBF16}" destId="{4AF91093-DAD2-F246-B3E1-2D020593AB1E}" srcOrd="0" destOrd="0" presId="urn:microsoft.com/office/officeart/2005/8/layout/hierarchy6"/>
    <dgm:cxn modelId="{199971C5-F078-3B47-BFA5-A010B156D206}" type="presOf" srcId="{16398E57-22B0-3E4E-8195-AABC12E5BBDE}" destId="{8806C3C9-A005-104B-88EE-B155EC1BD0B1}" srcOrd="0" destOrd="0" presId="urn:microsoft.com/office/officeart/2005/8/layout/hierarchy6"/>
    <dgm:cxn modelId="{078587D6-E12E-7847-8244-05DA39D4447F}" srcId="{33126617-25E2-9946-8F10-11EE6BEA7C56}" destId="{5D084FC3-B70D-0A4F-989E-55AABB696296}" srcOrd="0" destOrd="0" parTransId="{753E4C6E-A3B5-E047-B27C-209EC755EFD1}" sibTransId="{03A57DD3-1AD0-EE49-812F-7A1ACB497671}"/>
    <dgm:cxn modelId="{FACDBFD6-5134-5D40-B144-119E3578BDAF}" srcId="{41298472-FD56-5347-8A9A-64B4C0319BDA}" destId="{16398E57-22B0-3E4E-8195-AABC12E5BBDE}" srcOrd="0" destOrd="0" parTransId="{2EE5761A-D65A-4840-BFDC-D89EA252D2D8}" sibTransId="{74E57CDD-F10E-8649-9A9F-525EF0F0A2DB}"/>
    <dgm:cxn modelId="{85EC27E9-0F99-4E48-A92E-2A069073D371}" srcId="{1E7B9C65-E09D-6549-B71D-C7C2AD890ED5}" destId="{D4EDF318-0B00-D84A-8C42-1ABDBD0E34B8}" srcOrd="0" destOrd="0" parTransId="{62D1503C-A301-2D40-B3A2-002DCE254569}" sibTransId="{6AF0C659-3A2A-674D-82BC-D8FF283F2EF1}"/>
    <dgm:cxn modelId="{208DF2EF-8B1D-0D40-BA94-C39A23F32590}" type="presOf" srcId="{5D084FC3-B70D-0A4F-989E-55AABB696296}" destId="{ED586E82-FAE9-7C43-94C2-F36B4657A133}"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8AAF8179-9121-9A40-8FA7-D9E55237B521}" type="presParOf" srcId="{20BB6266-26C9-8640-BD67-D4076C5A3A1F}" destId="{9FEA6930-B1DA-4043-9199-B712B0B5B516}" srcOrd="0" destOrd="0" presId="urn:microsoft.com/office/officeart/2005/8/layout/hierarchy6"/>
    <dgm:cxn modelId="{2EE4E5F2-8FB9-CE43-8999-23DCE46CA945}" type="presParOf" srcId="{20BB6266-26C9-8640-BD67-D4076C5A3A1F}" destId="{E7A6415E-7BC0-F646-94A3-9708332224EA}" srcOrd="1" destOrd="0" presId="urn:microsoft.com/office/officeart/2005/8/layout/hierarchy6"/>
    <dgm:cxn modelId="{1749CC82-1810-8A4A-854B-708A783E2320}" type="presParOf" srcId="{E7A6415E-7BC0-F646-94A3-9708332224EA}" destId="{ED586E82-FAE9-7C43-94C2-F36B4657A133}" srcOrd="0" destOrd="0" presId="urn:microsoft.com/office/officeart/2005/8/layout/hierarchy6"/>
    <dgm:cxn modelId="{E19706FA-62DE-5C46-A378-3A15C5361B72}" type="presParOf" srcId="{E7A6415E-7BC0-F646-94A3-9708332224EA}" destId="{7A073A29-415F-8642-B243-4FD06E6CE9BD}" srcOrd="1" destOrd="0" presId="urn:microsoft.com/office/officeart/2005/8/layout/hierarchy6"/>
    <dgm:cxn modelId="{B31C9D16-331E-E247-8211-BB21C0C54B65}" type="presParOf" srcId="{7A073A29-415F-8642-B243-4FD06E6CE9BD}" destId="{4AF91093-DAD2-F246-B3E1-2D020593AB1E}" srcOrd="0" destOrd="0" presId="urn:microsoft.com/office/officeart/2005/8/layout/hierarchy6"/>
    <dgm:cxn modelId="{34CBE481-7B1F-B24C-AEE5-C74E6B8A3A83}" type="presParOf" srcId="{7A073A29-415F-8642-B243-4FD06E6CE9BD}" destId="{291B4C81-5281-254B-B103-D2C08D18A617}" srcOrd="1" destOrd="0" presId="urn:microsoft.com/office/officeart/2005/8/layout/hierarchy6"/>
    <dgm:cxn modelId="{0F0BB0B0-62C0-A749-B46B-952627EEC276}" type="presParOf" srcId="{291B4C81-5281-254B-B103-D2C08D18A617}" destId="{41C80B3E-4FBF-7344-8795-47F5F9180030}" srcOrd="0" destOrd="0" presId="urn:microsoft.com/office/officeart/2005/8/layout/hierarchy6"/>
    <dgm:cxn modelId="{4A3FC4FE-7F59-164A-891A-0021C4BE763B}" type="presParOf" srcId="{291B4C81-5281-254B-B103-D2C08D18A617}" destId="{0CA8378A-FC8D-984A-90F0-D26412698488}" srcOrd="1" destOrd="0" presId="urn:microsoft.com/office/officeart/2005/8/layout/hierarchy6"/>
    <dgm:cxn modelId="{F811B2C9-26E9-5749-9B1E-A7CEC14B0B03}" type="presParOf" srcId="{0CA8378A-FC8D-984A-90F0-D26412698488}" destId="{3F55B36E-99D3-CA45-A5BE-45DAEA3C5873}" srcOrd="0" destOrd="0" presId="urn:microsoft.com/office/officeart/2005/8/layout/hierarchy6"/>
    <dgm:cxn modelId="{43F24776-7DE6-AB46-84D2-99411C2EFFDC}" type="presParOf" srcId="{0CA8378A-FC8D-984A-90F0-D26412698488}" destId="{120DA105-63A8-D643-86ED-2923D36DF9E0}" srcOrd="1" destOrd="0" presId="urn:microsoft.com/office/officeart/2005/8/layout/hierarchy6"/>
    <dgm:cxn modelId="{8AFE40A9-6BCB-1C4A-853C-2713620B7B98}" type="presParOf" srcId="{120DA105-63A8-D643-86ED-2923D36DF9E0}" destId="{A81CA55E-075A-8F4B-BFF7-AC1DA04FD348}" srcOrd="0" destOrd="0" presId="urn:microsoft.com/office/officeart/2005/8/layout/hierarchy6"/>
    <dgm:cxn modelId="{C81487CD-158C-6447-A2E0-BFE3F64D2FB9}" type="presParOf" srcId="{120DA105-63A8-D643-86ED-2923D36DF9E0}" destId="{AA2F532C-34FF-F640-A0DA-598EF70D8FC3}" srcOrd="1" destOrd="0" presId="urn:microsoft.com/office/officeart/2005/8/layout/hierarchy6"/>
    <dgm:cxn modelId="{631C7D42-10C0-3542-A3B9-DD466260EDCD}" type="presParOf" srcId="{AA2F532C-34FF-F640-A0DA-598EF70D8FC3}" destId="{6326D345-C9F6-3E41-AEE8-EAC61A5BE21A}" srcOrd="0" destOrd="0" presId="urn:microsoft.com/office/officeart/2005/8/layout/hierarchy6"/>
    <dgm:cxn modelId="{7F4C33B5-A9BB-E141-A834-C748CACE92FB}" type="presParOf" srcId="{AA2F532C-34FF-F640-A0DA-598EF70D8FC3}" destId="{DC8DB8F8-007A-954D-BA2B-6EC838889B69}" srcOrd="1" destOrd="0" presId="urn:microsoft.com/office/officeart/2005/8/layout/hierarchy6"/>
    <dgm:cxn modelId="{3DB97193-2F76-364D-A035-D9203F8AC19C}" type="presParOf" srcId="{DC8DB8F8-007A-954D-BA2B-6EC838889B69}" destId="{16D5582F-5462-9D4C-ACD9-F1057D63A280}" srcOrd="0" destOrd="0" presId="urn:microsoft.com/office/officeart/2005/8/layout/hierarchy6"/>
    <dgm:cxn modelId="{F42A04F8-EE06-1445-8FC7-E2541983E4D8}" type="presParOf" srcId="{DC8DB8F8-007A-954D-BA2B-6EC838889B69}" destId="{341AFB28-1DD5-8C43-B098-FD1F05919F02}" srcOrd="1" destOrd="0" presId="urn:microsoft.com/office/officeart/2005/8/layout/hierarchy6"/>
    <dgm:cxn modelId="{17877359-CE6D-8D42-9A1D-ABDC3E2252EF}" type="presParOf" srcId="{0CA8378A-FC8D-984A-90F0-D26412698488}" destId="{53FBEB53-AB7C-554B-8F05-7062A48A746A}" srcOrd="2" destOrd="0" presId="urn:microsoft.com/office/officeart/2005/8/layout/hierarchy6"/>
    <dgm:cxn modelId="{6B54E02E-AF30-3F45-8ADE-D78BCE5DF77C}" type="presParOf" srcId="{0CA8378A-FC8D-984A-90F0-D26412698488}" destId="{51997D2E-E228-E343-9D43-BBFB828E60C4}" srcOrd="3" destOrd="0" presId="urn:microsoft.com/office/officeart/2005/8/layout/hierarchy6"/>
    <dgm:cxn modelId="{C84490A9-2469-FE4E-9EF7-F98C202CE729}" type="presParOf" srcId="{51997D2E-E228-E343-9D43-BBFB828E60C4}" destId="{D27A26B8-649E-8543-9CAE-9926DD40DF81}" srcOrd="0" destOrd="0" presId="urn:microsoft.com/office/officeart/2005/8/layout/hierarchy6"/>
    <dgm:cxn modelId="{7DE18BC9-06DC-3948-AE90-FE254E212456}" type="presParOf" srcId="{51997D2E-E228-E343-9D43-BBFB828E60C4}" destId="{85E5EC5F-FB82-5140-8A76-B2EB94CCB055}" srcOrd="1" destOrd="0" presId="urn:microsoft.com/office/officeart/2005/8/layout/hierarchy6"/>
    <dgm:cxn modelId="{32B97309-E57B-9942-98BA-CE51D7F9BF6E}" type="presParOf" srcId="{85E5EC5F-FB82-5140-8A76-B2EB94CCB055}" destId="{5F9B1BB9-9EA2-AF45-BB7F-AF0350B1FD02}" srcOrd="0" destOrd="0" presId="urn:microsoft.com/office/officeart/2005/8/layout/hierarchy6"/>
    <dgm:cxn modelId="{77B88660-6560-454F-B0D8-A774267F668C}" type="presParOf" srcId="{85E5EC5F-FB82-5140-8A76-B2EB94CCB055}" destId="{2BE74317-5A23-0046-B23A-C35680AF6879}" srcOrd="1" destOrd="0" presId="urn:microsoft.com/office/officeart/2005/8/layout/hierarchy6"/>
    <dgm:cxn modelId="{CF27E0FE-DEDB-E441-8526-B339489C8C88}" type="presParOf" srcId="{2BE74317-5A23-0046-B23A-C35680AF6879}" destId="{8806C3C9-A005-104B-88EE-B155EC1BD0B1}" srcOrd="0" destOrd="0" presId="urn:microsoft.com/office/officeart/2005/8/layout/hierarchy6"/>
    <dgm:cxn modelId="{282D002C-06B9-E84F-A544-9DB6C60A82AD}"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358043"/>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374334"/>
        <a:ext cx="1651496" cy="523635"/>
      </dsp:txXfrm>
    </dsp:sp>
    <dsp:sp modelId="{91108C58-9F36-B642-9CB8-8D2287D8D77D}">
      <dsp:nvSpPr>
        <dsp:cNvPr id="0" name=""/>
        <dsp:cNvSpPr/>
      </dsp:nvSpPr>
      <dsp:spPr>
        <a:xfrm>
          <a:off x="1764342" y="914260"/>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136747"/>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153038"/>
        <a:ext cx="1651496" cy="523635"/>
      </dsp:txXfrm>
    </dsp:sp>
    <dsp:sp modelId="{9FEA6930-B1DA-4043-9199-B712B0B5B516}">
      <dsp:nvSpPr>
        <dsp:cNvPr id="0" name=""/>
        <dsp:cNvSpPr/>
      </dsp:nvSpPr>
      <dsp:spPr>
        <a:xfrm>
          <a:off x="1764342" y="1692964"/>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86E82-FAE9-7C43-94C2-F36B4657A133}">
      <dsp:nvSpPr>
        <dsp:cNvPr id="0" name=""/>
        <dsp:cNvSpPr/>
      </dsp:nvSpPr>
      <dsp:spPr>
        <a:xfrm>
          <a:off x="1016831" y="1915451"/>
          <a:ext cx="1586461"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MaterialApp</a:t>
          </a:r>
          <a:endParaRPr lang="en-US" sz="1500" kern="1200" dirty="0"/>
        </a:p>
      </dsp:txBody>
      <dsp:txXfrm>
        <a:off x="1033122" y="1931742"/>
        <a:ext cx="1553879" cy="523635"/>
      </dsp:txXfrm>
    </dsp:sp>
    <dsp:sp modelId="{4AF91093-DAD2-F246-B3E1-2D020593AB1E}">
      <dsp:nvSpPr>
        <dsp:cNvPr id="0" name=""/>
        <dsp:cNvSpPr/>
      </dsp:nvSpPr>
      <dsp:spPr>
        <a:xfrm>
          <a:off x="1764342" y="2471668"/>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694155"/>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710446"/>
        <a:ext cx="1651496" cy="523635"/>
      </dsp:txXfrm>
    </dsp:sp>
    <dsp:sp modelId="{3F55B36E-99D3-CA45-A5BE-45DAEA3C5873}">
      <dsp:nvSpPr>
        <dsp:cNvPr id="0" name=""/>
        <dsp:cNvSpPr/>
      </dsp:nvSpPr>
      <dsp:spPr>
        <a:xfrm>
          <a:off x="842874" y="3250372"/>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489150"/>
        <a:ext cx="1651496" cy="523635"/>
      </dsp:txXfrm>
    </dsp:sp>
    <dsp:sp modelId="{6326D345-C9F6-3E41-AEE8-EAC61A5BE21A}">
      <dsp:nvSpPr>
        <dsp:cNvPr id="0" name=""/>
        <dsp:cNvSpPr/>
      </dsp:nvSpPr>
      <dsp:spPr>
        <a:xfrm>
          <a:off x="797154"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4267854"/>
        <a:ext cx="1651496" cy="523635"/>
      </dsp:txXfrm>
    </dsp:sp>
    <dsp:sp modelId="{53FBEB53-AB7C-554B-8F05-7062A48A746A}">
      <dsp:nvSpPr>
        <dsp:cNvPr id="0" name=""/>
        <dsp:cNvSpPr/>
      </dsp:nvSpPr>
      <dsp:spPr>
        <a:xfrm>
          <a:off x="1810062" y="3250372"/>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489150"/>
        <a:ext cx="1651496" cy="523635"/>
      </dsp:txXfrm>
    </dsp:sp>
    <dsp:sp modelId="{5F9B1BB9-9EA2-AF45-BB7F-AF0350B1FD02}">
      <dsp:nvSpPr>
        <dsp:cNvPr id="0" name=""/>
        <dsp:cNvSpPr/>
      </dsp:nvSpPr>
      <dsp:spPr>
        <a:xfrm>
          <a:off x="2731530"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4267854"/>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6</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9</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18</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6/10/24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hyperlink" Target="https://pub.dev/packages/flutter_expandable_table/examp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5524572" y="3342611"/>
            <a:ext cx="1142855" cy="1142855"/>
          </a:xfrm>
          <a:prstGeom prst="rect">
            <a:avLst/>
          </a:prstGeom>
          <a:ln>
            <a:solidFill>
              <a:srgbClr val="7030A0"/>
            </a:solidFill>
          </a:ln>
        </p:spPr>
      </p:pic>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Widgets</a:t>
            </a:r>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28383092"/>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a:xfrm>
            <a:off x="1134616" y="1058400"/>
            <a:ext cx="8249227" cy="5228100"/>
          </a:xfrm>
        </p:spPr>
        <p:txBody>
          <a:bodyPr>
            <a:normAutofit fontScale="92500"/>
          </a:bodyPr>
          <a:lstStyle/>
          <a:p>
            <a:pPr marL="0" indent="0" algn="ctr">
              <a:buNone/>
            </a:pPr>
            <a:r>
              <a:rPr lang="en-US" sz="2600" b="1" dirty="0"/>
              <a:t>Reactive programming updates the (UI) anytime the underlying data (state) changes.</a:t>
            </a:r>
          </a:p>
          <a:p>
            <a:pPr marL="0" indent="0">
              <a:buNone/>
            </a:pPr>
            <a:r>
              <a:rPr lang="en-US" b="1" dirty="0"/>
              <a:t>Centralized State Control:</a:t>
            </a:r>
            <a:br>
              <a:rPr lang="en-US" dirty="0"/>
            </a:br>
            <a:r>
              <a:rPr lang="en-US" dirty="0"/>
              <a:t>State management allows you to centralize the control of the application's state, making it easier to manage and update the state consistently across the app.</a:t>
            </a:r>
          </a:p>
          <a:p>
            <a:pPr marL="0" indent="0">
              <a:buNone/>
            </a:pPr>
            <a:r>
              <a:rPr lang="en-US" b="1" dirty="0"/>
              <a:t>Improved Scalability</a:t>
            </a:r>
            <a:r>
              <a:rPr lang="en-US" dirty="0"/>
              <a:t>:</a:t>
            </a:r>
            <a:br>
              <a:rPr lang="en-US" dirty="0"/>
            </a:br>
            <a:r>
              <a:rPr lang="en-US" dirty="0"/>
              <a:t>As your application grows, state management helps maintain a clean and organized codebase by separating the UI from the business logic.</a:t>
            </a:r>
          </a:p>
          <a:p>
            <a:pPr marL="0" indent="0">
              <a:buNone/>
            </a:pPr>
            <a:r>
              <a:rPr lang="en-US" b="1" dirty="0"/>
              <a:t>Enhanced Debugging and Testing</a:t>
            </a:r>
            <a:r>
              <a:rPr lang="en-US" dirty="0"/>
              <a:t>:</a:t>
            </a:r>
            <a:br>
              <a:rPr lang="en-US" dirty="0"/>
            </a:br>
            <a:r>
              <a:rPr lang="en-US" dirty="0"/>
              <a:t>With state management, debugging and testing become more straightforward because the state transitions and changes are controlled and observable.</a:t>
            </a:r>
          </a:p>
          <a:p>
            <a:pPr marL="0" indent="0">
              <a:buNone/>
            </a:pPr>
            <a:r>
              <a:rPr lang="en-US" b="1" dirty="0"/>
              <a:t>React Native Equivalent:</a:t>
            </a:r>
            <a:br>
              <a:rPr lang="en-US" dirty="0"/>
            </a:br>
            <a:r>
              <a:rPr lang="en-US" dirty="0"/>
              <a:t>This would be Redux or </a:t>
            </a:r>
            <a:r>
              <a:rPr lang="en-US" dirty="0" err="1"/>
              <a:t>MobX</a:t>
            </a:r>
            <a:endParaRPr lang="en-US" dirty="0"/>
          </a:p>
        </p:txBody>
      </p:sp>
      <p:pic>
        <p:nvPicPr>
          <p:cNvPr id="7" name="Picture 6" descr="A screenshot of a phone&#10;&#10;Description automatically generated">
            <a:extLst>
              <a:ext uri="{FF2B5EF4-FFF2-40B4-BE49-F238E27FC236}">
                <a16:creationId xmlns:a16="http://schemas.microsoft.com/office/drawing/2014/main" id="{5AC0CE86-5259-41C4-0FB2-45F50E5B1E0A}"/>
              </a:ext>
            </a:extLst>
          </p:cNvPr>
          <p:cNvPicPr>
            <a:picLocks noChangeAspect="1"/>
          </p:cNvPicPr>
          <p:nvPr/>
        </p:nvPicPr>
        <p:blipFill>
          <a:blip r:embed="rId2"/>
          <a:stretch>
            <a:fillRect/>
          </a:stretch>
        </p:blipFill>
        <p:spPr>
          <a:xfrm>
            <a:off x="9594427" y="1058400"/>
            <a:ext cx="2475383" cy="5366479"/>
          </a:xfrm>
          <a:prstGeom prst="rect">
            <a:avLst/>
          </a:prstGeom>
          <a:ln>
            <a:solidFill>
              <a:srgbClr val="7030A0"/>
            </a:solidFill>
          </a:ln>
        </p:spPr>
      </p:pic>
    </p:spTree>
    <p:extLst>
      <p:ext uri="{BB962C8B-B14F-4D97-AF65-F5344CB8AC3E}">
        <p14:creationId xmlns:p14="http://schemas.microsoft.com/office/powerpoint/2010/main" val="52821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State Management </a:t>
            </a:r>
            <a:br>
              <a:rPr lang="en-US" sz="2700" dirty="0"/>
            </a:br>
            <a:r>
              <a:rPr lang="en-US" dirty="0" err="1"/>
              <a:t>Riverpod</a:t>
            </a:r>
            <a:r>
              <a:rPr lang="en-US" dirty="0"/>
              <a:t> Example</a:t>
            </a:r>
          </a:p>
        </p:txBody>
      </p:sp>
      <p:pic>
        <p:nvPicPr>
          <p:cNvPr id="7" name="Picture 6" descr="A qr code on a white background&#10;&#10;Description automatically generated">
            <a:extLst>
              <a:ext uri="{FF2B5EF4-FFF2-40B4-BE49-F238E27FC236}">
                <a16:creationId xmlns:a16="http://schemas.microsoft.com/office/drawing/2014/main" id="{02C4FC99-1587-A822-E6FF-FA18CD55C78E}"/>
              </a:ext>
            </a:extLst>
          </p:cNvPr>
          <p:cNvPicPr>
            <a:picLocks noChangeAspect="1"/>
          </p:cNvPicPr>
          <p:nvPr/>
        </p:nvPicPr>
        <p:blipFill>
          <a:blip r:embed="rId2"/>
          <a:stretch>
            <a:fillRect/>
          </a:stretch>
        </p:blipFill>
        <p:spPr>
          <a:xfrm>
            <a:off x="11130197" y="0"/>
            <a:ext cx="1061803" cy="1061803"/>
          </a:xfrm>
          <a:prstGeom prst="rect">
            <a:avLst/>
          </a:prstGeom>
          <a:ln>
            <a:solidFill>
              <a:srgbClr val="7030A0"/>
            </a:solidFill>
          </a:ln>
        </p:spPr>
      </p:pic>
      <p:pic>
        <p:nvPicPr>
          <p:cNvPr id="11" name="Picture 10" descr="A screenshot of a computer program&#10;&#10;Description automatically generated">
            <a:extLst>
              <a:ext uri="{FF2B5EF4-FFF2-40B4-BE49-F238E27FC236}">
                <a16:creationId xmlns:a16="http://schemas.microsoft.com/office/drawing/2014/main" id="{BCB0495E-BB7F-962A-B975-D9262E4D9895}"/>
              </a:ext>
            </a:extLst>
          </p:cNvPr>
          <p:cNvPicPr>
            <a:picLocks noChangeAspect="1"/>
          </p:cNvPicPr>
          <p:nvPr/>
        </p:nvPicPr>
        <p:blipFill>
          <a:blip r:embed="rId3"/>
          <a:stretch>
            <a:fillRect/>
          </a:stretch>
        </p:blipFill>
        <p:spPr>
          <a:xfrm>
            <a:off x="7079048" y="1291457"/>
            <a:ext cx="4990762" cy="5149099"/>
          </a:xfrm>
          <a:prstGeom prst="rect">
            <a:avLst/>
          </a:prstGeom>
        </p:spPr>
      </p:pic>
      <p:pic>
        <p:nvPicPr>
          <p:cNvPr id="15" name="Picture 14" descr="A screen shot of a phone&#10;&#10;Description automatically generated">
            <a:extLst>
              <a:ext uri="{FF2B5EF4-FFF2-40B4-BE49-F238E27FC236}">
                <a16:creationId xmlns:a16="http://schemas.microsoft.com/office/drawing/2014/main" id="{DC31BC49-C3DB-0B33-4D57-7F169DCF8B5B}"/>
              </a:ext>
            </a:extLst>
          </p:cNvPr>
          <p:cNvPicPr>
            <a:picLocks noChangeAspect="1"/>
          </p:cNvPicPr>
          <p:nvPr/>
        </p:nvPicPr>
        <p:blipFill>
          <a:blip r:embed="rId4"/>
          <a:stretch>
            <a:fillRect/>
          </a:stretch>
        </p:blipFill>
        <p:spPr>
          <a:xfrm>
            <a:off x="4044088" y="1288054"/>
            <a:ext cx="2558126" cy="5152502"/>
          </a:xfrm>
          <a:prstGeom prst="rect">
            <a:avLst/>
          </a:prstGeom>
        </p:spPr>
      </p:pic>
      <p:pic>
        <p:nvPicPr>
          <p:cNvPr id="17" name="Picture 16">
            <a:extLst>
              <a:ext uri="{FF2B5EF4-FFF2-40B4-BE49-F238E27FC236}">
                <a16:creationId xmlns:a16="http://schemas.microsoft.com/office/drawing/2014/main" id="{81BFB7F3-2015-B8B1-67B3-67EEE6146853}"/>
              </a:ext>
            </a:extLst>
          </p:cNvPr>
          <p:cNvPicPr>
            <a:picLocks noChangeAspect="1"/>
          </p:cNvPicPr>
          <p:nvPr/>
        </p:nvPicPr>
        <p:blipFill>
          <a:blip r:embed="rId5"/>
          <a:stretch>
            <a:fillRect/>
          </a:stretch>
        </p:blipFill>
        <p:spPr>
          <a:xfrm>
            <a:off x="407547" y="2424699"/>
            <a:ext cx="3456659" cy="2879212"/>
          </a:xfrm>
          <a:prstGeom prst="rect">
            <a:avLst/>
          </a:prstGeom>
          <a:ln>
            <a:solidFill>
              <a:srgbClr val="7030A0"/>
            </a:solidFill>
          </a:ln>
        </p:spPr>
      </p:pic>
    </p:spTree>
    <p:extLst>
      <p:ext uri="{BB962C8B-B14F-4D97-AF65-F5344CB8AC3E}">
        <p14:creationId xmlns:p14="http://schemas.microsoft.com/office/powerpoint/2010/main" val="1030645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935189"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472734" y="1300270"/>
            <a:ext cx="3263243" cy="5557730"/>
          </a:xfrm>
        </p:spPr>
        <p:txBody>
          <a:bodyPr>
            <a:normAutofit fontScale="92500" lnSpcReduction="2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Web Development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Application Backends</a:t>
            </a:r>
            <a:br>
              <a:rPr lang="en-US" sz="1700" dirty="0">
                <a:latin typeface="Roboto" panose="02000000000000000000" pitchFamily="2" charset="0"/>
                <a:ea typeface="Roboto" panose="02000000000000000000" pitchFamily="2" charset="0"/>
                <a:cs typeface="Roboto" panose="02000000000000000000" pitchFamily="2"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Content Placeholder 2">
            <a:extLst>
              <a:ext uri="{FF2B5EF4-FFF2-40B4-BE49-F238E27FC236}">
                <a16:creationId xmlns:a16="http://schemas.microsoft.com/office/drawing/2014/main" id="{D65D1E57-7823-D58E-35B9-4A9D48618E06}"/>
              </a:ext>
            </a:extLst>
          </p:cNvPr>
          <p:cNvSpPr txBox="1">
            <a:spLocks/>
          </p:cNvSpPr>
          <p:nvPr/>
        </p:nvSpPr>
        <p:spPr>
          <a:xfrm>
            <a:off x="3834334"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Academics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PhD Student MTSU</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Computational Data Science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Focused Research</a:t>
            </a:r>
          </a:p>
          <a:p>
            <a:pPr marL="0" indent="0" algn="ctr">
              <a:buNone/>
            </a:pPr>
            <a:r>
              <a:rPr lang="en-US" sz="1400" dirty="0">
                <a:latin typeface="Roboto" panose="02000000000000000000" pitchFamily="2" charset="0"/>
                <a:ea typeface="Roboto" panose="02000000000000000000" pitchFamily="2" charset="0"/>
                <a:cs typeface="Roboto" panose="02000000000000000000" pitchFamily="2" charset="0"/>
              </a:rPr>
              <a:t>NLP Tasks – Emotions using Transformers</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Forecasting using LSTM(bi)</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Inventory Location Positioning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2">
            <a:extLst>
              <a:ext uri="{FF2B5EF4-FFF2-40B4-BE49-F238E27FC236}">
                <a16:creationId xmlns:a16="http://schemas.microsoft.com/office/drawing/2014/main" id="{17FADDE5-492E-B86F-A456-81EA7DB5382D}"/>
              </a:ext>
            </a:extLst>
          </p:cNvPr>
          <p:cNvSpPr txBox="1">
            <a:spLocks/>
          </p:cNvSpPr>
          <p:nvPr/>
        </p:nvSpPr>
        <p:spPr>
          <a:xfrm>
            <a:off x="7257600"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Work</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Hoehn Innovations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Technology Consulting Shop</a:t>
            </a:r>
          </a:p>
          <a:p>
            <a:pPr marL="0" indent="0" algn="ctr">
              <a:buNone/>
            </a:pPr>
            <a:r>
              <a:rPr lang="en-US" i="1" dirty="0">
                <a:latin typeface="Roboto" panose="02000000000000000000" pitchFamily="2" charset="0"/>
                <a:ea typeface="Roboto" panose="02000000000000000000" pitchFamily="2" charset="0"/>
                <a:cs typeface="Roboto" panose="02000000000000000000" pitchFamily="2" charset="0"/>
              </a:rPr>
              <a:t>Prior: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Co-Founder / CTO Logistics Software +7yrs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Checkpoint Systems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New Product Development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Griffin Technology</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iPhone Accessories</a:t>
            </a:r>
          </a:p>
        </p:txBody>
      </p:sp>
      <p:pic>
        <p:nvPicPr>
          <p:cNvPr id="1028" name="Picture 4">
            <a:extLst>
              <a:ext uri="{FF2B5EF4-FFF2-40B4-BE49-F238E27FC236}">
                <a16:creationId xmlns:a16="http://schemas.microsoft.com/office/drawing/2014/main" id="{0372BDA8-0060-614A-03BB-03703344A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874" y="187307"/>
            <a:ext cx="1110257" cy="7627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679002-8853-FBAF-708A-351F62E70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324" y="165324"/>
            <a:ext cx="1054304" cy="762773"/>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A0FC0B-4719-0F62-ED97-82A38E698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118" y="165325"/>
            <a:ext cx="942086" cy="7850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DCE513C-1E26-630E-FB0D-1D05CF480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821" y="165324"/>
            <a:ext cx="1260104" cy="770728"/>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5950C9-86CF-E7CC-22DD-3207DAFBE2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9200" y="165322"/>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BE12F5C-9764-4DE4-2A2F-42EA4FFB6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2397" y="165323"/>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8E0012E-2873-CDE0-E29C-377D61F67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9200" y="1300270"/>
            <a:ext cx="1450610" cy="2067891"/>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 name="Picture 10" descr="A black sign with white text&#10;&#10;Description automatically generated">
            <a:extLst>
              <a:ext uri="{FF2B5EF4-FFF2-40B4-BE49-F238E27FC236}">
                <a16:creationId xmlns:a16="http://schemas.microsoft.com/office/drawing/2014/main" id="{A831D016-E63B-8DB2-5B09-D1B23BBB0C8C}"/>
              </a:ext>
            </a:extLst>
          </p:cNvPr>
          <p:cNvPicPr>
            <a:picLocks noChangeAspect="1"/>
          </p:cNvPicPr>
          <p:nvPr/>
        </p:nvPicPr>
        <p:blipFill>
          <a:blip r:embed="rId10"/>
          <a:stretch>
            <a:fillRect/>
          </a:stretch>
        </p:blipFill>
        <p:spPr>
          <a:xfrm>
            <a:off x="10619200" y="3718352"/>
            <a:ext cx="1450610" cy="392873"/>
          </a:xfrm>
          <a:prstGeom prst="rect">
            <a:avLst/>
          </a:prstGeom>
        </p:spPr>
      </p:pic>
      <p:pic>
        <p:nvPicPr>
          <p:cNvPr id="1042" name="Picture 18">
            <a:extLst>
              <a:ext uri="{FF2B5EF4-FFF2-40B4-BE49-F238E27FC236}">
                <a16:creationId xmlns:a16="http://schemas.microsoft.com/office/drawing/2014/main" id="{3C97A0AB-D4D9-E9DD-BA51-1B76C05819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6436" y="5840189"/>
            <a:ext cx="1450610" cy="385409"/>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EB0F149-CD2B-CCB4-B543-3A452E544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19200" y="5201033"/>
            <a:ext cx="1450610" cy="28896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2A45AA5-6CE7-FEA9-01C0-FDFD5049FE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19200" y="4461416"/>
            <a:ext cx="1450610" cy="38942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 – </a:t>
            </a:r>
            <a:r>
              <a:rPr lang="en-US" b="1" u="sng" dirty="0">
                <a:latin typeface="Roboto" panose="02000000000000000000" pitchFamily="2" charset="0"/>
                <a:ea typeface="Roboto" panose="02000000000000000000" pitchFamily="2" charset="0"/>
                <a:cs typeface="Roboto" panose="02000000000000000000" pitchFamily="2" charset="0"/>
              </a:rPr>
              <a:t>Code once!</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TDD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and how Google backend support enabled quick development</a:t>
            </a:r>
          </a:p>
          <a:p>
            <a:r>
              <a:rPr lang="en-US" sz="1400" i="1" dirty="0">
                <a:latin typeface="Roboto" panose="02000000000000000000" pitchFamily="2" charset="0"/>
                <a:ea typeface="Roboto" panose="02000000000000000000" pitchFamily="2" charset="0"/>
                <a:cs typeface="Roboto" panose="02000000000000000000" pitchFamily="2" charset="0"/>
              </a:rPr>
              <a:t>and finally, </a:t>
            </a:r>
            <a:r>
              <a:rPr lang="en-US" dirty="0">
                <a:latin typeface="Roboto" panose="02000000000000000000" pitchFamily="2" charset="0"/>
                <a:ea typeface="Roboto" panose="02000000000000000000" pitchFamily="2" charset="0"/>
                <a:cs typeface="Roboto" panose="02000000000000000000" pitchFamily="2" charset="0"/>
              </a:rPr>
              <a:t>Review of Unique Features, Demo, and Conclusions</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Font typeface="Neue Haas Grotesk Text Pro" panose="020B0504020202020204" pitchFamily="34" charset="0"/>
              <a:buNone/>
            </a:pPr>
            <a:r>
              <a:rPr lang="en-US" sz="3600" dirty="0"/>
              <a:t>Develop </a:t>
            </a:r>
            <a:r>
              <a:rPr lang="en-US" sz="3600" b="1" u="sng" dirty="0"/>
              <a:t>Native Compiled</a:t>
            </a:r>
            <a:r>
              <a:rPr lang="en-US" sz="3600" dirty="0"/>
              <a:t> Applications</a:t>
            </a:r>
          </a:p>
          <a:p>
            <a:r>
              <a:rPr lang="en-US" sz="3600" dirty="0"/>
              <a:t>Mobile (iOS, Android)</a:t>
            </a:r>
          </a:p>
          <a:p>
            <a:r>
              <a:rPr lang="en-US" sz="3600" dirty="0"/>
              <a:t>Web</a:t>
            </a:r>
          </a:p>
          <a:p>
            <a:r>
              <a:rPr lang="en-US" sz="3600" dirty="0"/>
              <a:t>Desktop (Windows, macOS, Linux)</a:t>
            </a:r>
          </a:p>
          <a:p>
            <a:pPr marL="0" indent="0" algn="ctr">
              <a:buFont typeface="Neue Haas Grotesk Text Pro" panose="020B0504020202020204" pitchFamily="34" charset="0"/>
              <a:buNone/>
            </a:pPr>
            <a:r>
              <a:rPr lang="en-US" sz="4400" b="1" dirty="0"/>
              <a:t>From a </a:t>
            </a:r>
            <a:r>
              <a:rPr lang="en-US" sz="4400" b="1" u="sng" dirty="0"/>
              <a:t>Single</a:t>
            </a:r>
            <a:r>
              <a:rPr lang="en-US" sz="44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a:bodyPr>
          <a:lstStyle/>
          <a:p>
            <a:pPr marL="0" indent="0">
              <a:buNone/>
            </a:pPr>
            <a:r>
              <a:rPr lang="en-US" b="1" dirty="0"/>
              <a:t>Optimized for UI Development</a:t>
            </a:r>
          </a:p>
          <a:p>
            <a:pPr marL="0" indent="0">
              <a:buNone/>
            </a:pPr>
            <a:r>
              <a:rPr lang="en-US" dirty="0"/>
              <a:t>Dart is designed with a focus on UI development due to it’s declarative nature.</a:t>
            </a:r>
          </a:p>
          <a:p>
            <a:pPr marL="0" indent="0">
              <a:buNone/>
            </a:pPr>
            <a:r>
              <a:rPr lang="en-US" dirty="0"/>
              <a:t>It’s expansive standard library, easy syntax, and features like async/await for handling asynchronous operations simplify the development of complex and responsive UIs.</a:t>
            </a:r>
          </a:p>
          <a:p>
            <a:pPr marL="0" indent="0">
              <a:buNone/>
            </a:pPr>
            <a:endParaRPr lang="en-US" dirty="0"/>
          </a:p>
          <a:p>
            <a:pPr marL="0" indent="0">
              <a:buNone/>
            </a:pPr>
            <a:r>
              <a:rPr lang="en-US" b="1" dirty="0"/>
              <a:t>Ahead-of-Time (AOT) &amp; Just-in-Time (JIT) Compilation</a:t>
            </a:r>
          </a:p>
          <a:p>
            <a:pPr marL="0" indent="0">
              <a:buNone/>
            </a:pPr>
            <a:r>
              <a:rPr lang="en-US" dirty="0"/>
              <a:t>AOT compilation enables Flutter apps to be compiled into optimized, native machine code, ensuring fast startup times and high performance.</a:t>
            </a:r>
          </a:p>
          <a:p>
            <a:pPr marL="0" indent="0">
              <a:buNone/>
            </a:pPr>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err="1"/>
              <a:t>Nubank</a:t>
            </a:r>
            <a:br>
              <a:rPr lang="en-US" dirty="0"/>
            </a:br>
            <a:r>
              <a:rPr lang="en-US" sz="1400" dirty="0" err="1"/>
              <a:t>Nubank</a:t>
            </a:r>
            <a:r>
              <a:rPr lang="en-US" sz="1400" dirty="0"/>
              <a:t> is the largest independent digital bank outside of Asia, giving over 48 million users financial banking tools. Flutter provides more UI consistency. Using native tools, </a:t>
            </a:r>
            <a:r>
              <a:rPr lang="en-US" sz="1400" dirty="0" err="1"/>
              <a:t>Nubank</a:t>
            </a:r>
            <a:r>
              <a:rPr lang="en-US" sz="1400" dirty="0"/>
              <a:t> used to have multiple and inconsistent component libraries. </a:t>
            </a:r>
          </a:p>
        </p:txBody>
      </p:sp>
    </p:spTree>
    <p:extLst>
      <p:ext uri="{BB962C8B-B14F-4D97-AF65-F5344CB8AC3E}">
        <p14:creationId xmlns:p14="http://schemas.microsoft.com/office/powerpoint/2010/main" val="73762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2975</TotalTime>
  <Words>1384</Words>
  <Application>Microsoft Macintosh PowerPoint</Application>
  <PresentationFormat>Widescreen</PresentationFormat>
  <Paragraphs>117</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Comparisons</vt:lpstr>
      <vt:lpstr>What is Flutter? Popular Apps by Flutter</vt:lpstr>
      <vt:lpstr>Flutter Architecture</vt:lpstr>
      <vt:lpstr>Setting Up Flutter</vt:lpstr>
      <vt:lpstr>Widget Tree – All Things are Widgets</vt:lpstr>
      <vt:lpstr>Widget Tree  Nesting of Widgets</vt:lpstr>
      <vt:lpstr>Widget Tree  Stateful &amp; Stateless Widgets</vt:lpstr>
      <vt:lpstr>State Management</vt:lpstr>
      <vt:lpstr>State Management  Riverpod Example</vt:lpstr>
      <vt:lpstr>Firebase</vt:lpstr>
      <vt:lpstr>Firebase Four (4) Key Modules I use</vt:lpstr>
      <vt:lpstr>Unique Features of Flutter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112</cp:revision>
  <dcterms:created xsi:type="dcterms:W3CDTF">2023-03-20T19:50:30Z</dcterms:created>
  <dcterms:modified xsi:type="dcterms:W3CDTF">2024-06-11T06:13:14Z</dcterms:modified>
</cp:coreProperties>
</file>